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6"/>
  </p:notesMasterIdLst>
  <p:handoutMasterIdLst>
    <p:handoutMasterId r:id="rId7"/>
  </p:handoutMasterIdLst>
  <p:sldIdLst>
    <p:sldId id="257" r:id="rId2"/>
    <p:sldId id="268" r:id="rId3"/>
    <p:sldId id="265" r:id="rId4"/>
    <p:sldId id="266"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946" autoAdjust="0"/>
  </p:normalViewPr>
  <p:slideViewPr>
    <p:cSldViewPr snapToGrid="0" snapToObjects="1">
      <p:cViewPr varScale="1">
        <p:scale>
          <a:sx n="73" d="100"/>
          <a:sy n="73" d="100"/>
        </p:scale>
        <p:origin x="54" y="204"/>
      </p:cViewPr>
      <p:guideLst>
        <p:guide orient="horz" pos="2160"/>
        <p:guide pos="2880"/>
      </p:guideLst>
    </p:cSldViewPr>
  </p:slideViewPr>
  <p:outlineViewPr>
    <p:cViewPr>
      <p:scale>
        <a:sx n="33" d="100"/>
        <a:sy n="33" d="100"/>
      </p:scale>
      <p:origin x="0" y="8456"/>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7F6AEF-43BD-F24E-AF9E-58A74ECF4FF5}" type="datetimeFigureOut">
              <a:rPr lang="en-US" smtClean="0"/>
              <a:t>8/15/2019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30CF53-BDDA-474E-896B-5EB7565C7FE7}" type="slidenum">
              <a:rPr lang="en-US" smtClean="0"/>
              <a:t>‹#›</a:t>
            </a:fld>
            <a:endParaRPr lang="en-US" dirty="0"/>
          </a:p>
        </p:txBody>
      </p:sp>
    </p:spTree>
    <p:extLst>
      <p:ext uri="{BB962C8B-B14F-4D97-AF65-F5344CB8AC3E}">
        <p14:creationId xmlns:p14="http://schemas.microsoft.com/office/powerpoint/2010/main" val="187131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8296-1A5B-444E-A65C-074B487ADD6F}" type="datetimeFigureOut">
              <a:rPr lang="en-US" smtClean="0"/>
              <a:t>8/15/2019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23963-13E2-554B-8982-7FA41FE663DC}" type="slidenum">
              <a:rPr lang="en-US" smtClean="0"/>
              <a:t>‹#›</a:t>
            </a:fld>
            <a:endParaRPr lang="en-US" dirty="0"/>
          </a:p>
        </p:txBody>
      </p:sp>
    </p:spTree>
    <p:extLst>
      <p:ext uri="{BB962C8B-B14F-4D97-AF65-F5344CB8AC3E}">
        <p14:creationId xmlns:p14="http://schemas.microsoft.com/office/powerpoint/2010/main" val="39010562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3963-13E2-554B-8982-7FA41FE663DC}" type="slidenum">
              <a:rPr lang="en-US" smtClean="0"/>
              <a:t>2</a:t>
            </a:fld>
            <a:endParaRPr lang="en-US" dirty="0"/>
          </a:p>
        </p:txBody>
      </p:sp>
    </p:spTree>
    <p:extLst>
      <p:ext uri="{BB962C8B-B14F-4D97-AF65-F5344CB8AC3E}">
        <p14:creationId xmlns:p14="http://schemas.microsoft.com/office/powerpoint/2010/main" val="139653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3963-13E2-554B-8982-7FA41FE663DC}" type="slidenum">
              <a:rPr lang="en-US" smtClean="0"/>
              <a:t>3</a:t>
            </a:fld>
            <a:endParaRPr lang="en-US" dirty="0"/>
          </a:p>
        </p:txBody>
      </p:sp>
    </p:spTree>
    <p:extLst>
      <p:ext uri="{BB962C8B-B14F-4D97-AF65-F5344CB8AC3E}">
        <p14:creationId xmlns:p14="http://schemas.microsoft.com/office/powerpoint/2010/main" val="244722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3963-13E2-554B-8982-7FA41FE663DC}" type="slidenum">
              <a:rPr lang="en-US" smtClean="0"/>
              <a:t>4</a:t>
            </a:fld>
            <a:endParaRPr lang="en-US" dirty="0"/>
          </a:p>
        </p:txBody>
      </p:sp>
    </p:spTree>
    <p:extLst>
      <p:ext uri="{BB962C8B-B14F-4D97-AF65-F5344CB8AC3E}">
        <p14:creationId xmlns:p14="http://schemas.microsoft.com/office/powerpoint/2010/main" val="1996632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8/15/2019</a:t>
            </a:fld>
            <a:endParaRPr lang="en-US" dirty="0"/>
          </a:p>
        </p:txBody>
      </p:sp>
      <p:sp>
        <p:nvSpPr>
          <p:cNvPr id="15"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200995973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6"/>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204899738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9" name="Date Placeholder 2"/>
          <p:cNvSpPr>
            <a:spLocks noGrp="1"/>
          </p:cNvSpPr>
          <p:nvPr>
            <p:ph type="dt" sz="half" idx="27"/>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412006971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4"/>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196822728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7"/>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19280095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8" name="Date Placeholder 2"/>
          <p:cNvSpPr>
            <a:spLocks noGrp="1"/>
          </p:cNvSpPr>
          <p:nvPr>
            <p:ph type="dt" sz="half" idx="24"/>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122969362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4"/>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13335584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4023795627"/>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AE624A3A-E201-E64D-A1AF-8933030ED462}" type="datetime1">
              <a:rPr lang="en-US" smtClean="0"/>
              <a:t>8/15/2019</a:t>
            </a:fld>
            <a:endParaRPr lang="en-US" dirty="0"/>
          </a:p>
        </p:txBody>
      </p:sp>
      <p:sp>
        <p:nvSpPr>
          <p:cNvPr id="3" name="Slide Number Placeholder 2"/>
          <p:cNvSpPr>
            <a:spLocks noGrp="1"/>
          </p:cNvSpPr>
          <p:nvPr>
            <p:ph type="sldNum" sz="quarter" idx="13"/>
          </p:nvPr>
        </p:nvSpPr>
        <p:spPr/>
        <p:txBody>
          <a:bodyPr/>
          <a:lstStyle/>
          <a:p>
            <a:fld id="{E6804216-43FB-7B4B-869C-5EF6DEEE5C8E}" type="slidenum">
              <a:rPr lang="en-US" smtClean="0"/>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3663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6"/>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170004507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8/15/2019</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08961067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8/15/2019</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49068996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8/15/2019</a:t>
            </a:fld>
            <a:endParaRPr lang="en-US" dirty="0"/>
          </a:p>
        </p:txBody>
      </p:sp>
      <p:sp>
        <p:nvSpPr>
          <p:cNvPr id="12"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89362453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fld id="{F4D56339-E211-4045-8133-D29ABDC9BFDB}" type="datetime1">
              <a:rPr lang="en-US" smtClean="0"/>
              <a:t>8/15/2019</a:t>
            </a:fld>
            <a:endParaRPr lang="en-US" dirty="0"/>
          </a:p>
        </p:txBody>
      </p:sp>
      <p:sp>
        <p:nvSpPr>
          <p:cNvPr id="18" name="Slide Number Placeholder 2"/>
          <p:cNvSpPr>
            <a:spLocks noGrp="1"/>
          </p:cNvSpPr>
          <p:nvPr>
            <p:ph type="sldNum" sz="quarter" idx="19"/>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fld id="{6DD9AAD7-68B0-BB47-811E-49F2684A621E}" type="datetime1">
              <a:rPr lang="en-US" smtClean="0"/>
              <a:t>8/15/2019</a:t>
            </a:fld>
            <a:endParaRPr lang="en-US" dirty="0"/>
          </a:p>
        </p:txBody>
      </p:sp>
      <p:sp>
        <p:nvSpPr>
          <p:cNvPr id="13" name="Slide Number Placeholder 2"/>
          <p:cNvSpPr>
            <a:spLocks noGrp="1"/>
          </p:cNvSpPr>
          <p:nvPr>
            <p:ph type="sldNum" sz="quarter" idx="16"/>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5" name="Date Placeholder 3"/>
          <p:cNvSpPr>
            <a:spLocks noGrp="1"/>
          </p:cNvSpPr>
          <p:nvPr>
            <p:ph type="dt" sz="half" idx="11"/>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171693020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2"/>
          <p:cNvSpPr>
            <a:spLocks noGrp="1"/>
          </p:cNvSpPr>
          <p:nvPr>
            <p:ph type="dt" sz="half" idx="11"/>
          </p:nvPr>
        </p:nvSpPr>
        <p:spPr/>
        <p:txBody>
          <a:bodyPr/>
          <a:lstStyle>
            <a:lvl1pPr>
              <a:defRPr/>
            </a:lvl1pPr>
          </a:lstStyle>
          <a:p>
            <a:fld id="{EAE95F89-96EF-A548-84A3-934B2C601EDF}" type="datetime1">
              <a:rPr lang="en-US" smtClean="0"/>
              <a:t>8/15/2019</a:t>
            </a:fld>
            <a:endParaRPr lang="en-US" dirty="0"/>
          </a:p>
        </p:txBody>
      </p:sp>
    </p:spTree>
    <p:extLst>
      <p:ext uri="{BB962C8B-B14F-4D97-AF65-F5344CB8AC3E}">
        <p14:creationId xmlns:p14="http://schemas.microsoft.com/office/powerpoint/2010/main" val="377729180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EAE95F89-96EF-A548-84A3-934B2C601EDF}" type="datetime1">
              <a:rPr lang="en-US" smtClean="0"/>
              <a:t>8/15/2019</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eee_tag_blue_006699.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auto">
          <a:xfrm>
            <a:off x="444500" y="2879023"/>
            <a:ext cx="7909316" cy="294504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00000"/>
              </a:lnSpc>
            </a:pPr>
            <a:r>
              <a:rPr lang="en-US" sz="2000" dirty="0">
                <a:latin typeface="Verdana" charset="0"/>
              </a:rPr>
              <a:t>IEEE </a:t>
            </a:r>
            <a:r>
              <a:rPr lang="en-US" sz="2000" dirty="0" smtClean="0">
                <a:latin typeface="Verdana" charset="0"/>
              </a:rPr>
              <a:t>Central Texas Section</a:t>
            </a:r>
            <a:br>
              <a:rPr lang="en-US" sz="2000" dirty="0" smtClean="0">
                <a:latin typeface="Verdana" charset="0"/>
              </a:rPr>
            </a:br>
            <a:r>
              <a:rPr lang="en-US" sz="2000" dirty="0" smtClean="0">
                <a:latin typeface="Verdana" charset="0"/>
              </a:rPr>
              <a:t>2019 Fall Leadership Planning Meeting</a:t>
            </a:r>
            <a:br>
              <a:rPr lang="en-US" sz="2000" dirty="0" smtClean="0">
                <a:latin typeface="Verdana" charset="0"/>
              </a:rPr>
            </a:br>
            <a:r>
              <a:rPr lang="en-US" sz="2000" dirty="0" smtClean="0">
                <a:latin typeface="Verdana" charset="0"/>
              </a:rPr>
              <a:t>August 24, 2018</a:t>
            </a:r>
            <a:br>
              <a:rPr lang="en-US" sz="2000" dirty="0" smtClean="0">
                <a:latin typeface="Verdana" charset="0"/>
              </a:rPr>
            </a:br>
            <a:r>
              <a:rPr lang="en-US" sz="2000" dirty="0" smtClean="0">
                <a:latin typeface="Verdana" charset="0"/>
              </a:rPr>
              <a:t>San Marcos, TX</a:t>
            </a:r>
            <a:endParaRPr lang="en-US" sz="2000" dirty="0">
              <a:latin typeface="Verdana" charset="0"/>
            </a:endParaRPr>
          </a:p>
        </p:txBody>
      </p:sp>
      <p:sp>
        <p:nvSpPr>
          <p:cNvPr id="17410" name="Subtitle 2"/>
          <p:cNvSpPr>
            <a:spLocks noGrp="1"/>
          </p:cNvSpPr>
          <p:nvPr>
            <p:ph type="subTitle" idx="1"/>
          </p:nvPr>
        </p:nvSpPr>
        <p:spPr bwMode="auto">
          <a:xfrm>
            <a:off x="450913" y="4329452"/>
            <a:ext cx="7909316" cy="14946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charset="0"/>
              <a:buNone/>
            </a:pPr>
            <a:r>
              <a:rPr lang="en-US" dirty="0" smtClean="0">
                <a:latin typeface="Verdana" charset="0"/>
                <a:cs typeface="ＭＳ Ｐゴシック" charset="0"/>
              </a:rPr>
              <a:t>Section Committee/Officer Name: Nagaraja Revanna</a:t>
            </a:r>
          </a:p>
          <a:p>
            <a:pPr eaLnBrk="1" hangingPunct="1">
              <a:buFont typeface="Wingdings" charset="0"/>
              <a:buNone/>
            </a:pPr>
            <a:r>
              <a:rPr lang="en-US" dirty="0" smtClean="0">
                <a:latin typeface="Verdana" charset="0"/>
                <a:cs typeface="ＭＳ Ｐゴシック" charset="0"/>
              </a:rPr>
              <a:t>Chapter/Affinity Name: Joint chapter of SSCS/CAS</a:t>
            </a:r>
            <a:endParaRPr lang="en-US" dirty="0">
              <a:latin typeface="Verdana" charset="0"/>
              <a:cs typeface="ＭＳ Ｐゴシック" charset="0"/>
            </a:endParaRPr>
          </a:p>
          <a:p>
            <a:pPr eaLnBrk="1" hangingPunct="1">
              <a:buFont typeface="Wingdings" charset="0"/>
              <a:buNone/>
            </a:pPr>
            <a:r>
              <a:rPr lang="en-US" dirty="0" smtClean="0">
                <a:latin typeface="Verdana" charset="0"/>
                <a:cs typeface="ＭＳ Ｐゴシック" charset="0"/>
              </a:rPr>
              <a:t>Prepared by:  Nagaraja Revanna</a:t>
            </a:r>
            <a:endParaRPr lang="en-US" dirty="0">
              <a:latin typeface="Verdana" charset="0"/>
              <a:cs typeface="ＭＳ Ｐゴシック" charset="0"/>
            </a:endParaRPr>
          </a:p>
          <a:p>
            <a:pPr eaLnBrk="1" hangingPunct="1">
              <a:buFont typeface="Wingdings" charset="0"/>
              <a:buNone/>
            </a:pPr>
            <a:endParaRPr lang="en-US" dirty="0">
              <a:latin typeface="Verdana" charset="0"/>
              <a:cs typeface="ＭＳ Ｐゴシック" charset="0"/>
            </a:endParaRPr>
          </a:p>
        </p:txBody>
      </p:sp>
      <p:sp>
        <p:nvSpPr>
          <p:cNvPr id="6" name="Date Placeholder 3"/>
          <p:cNvSpPr>
            <a:spLocks noGrp="1"/>
          </p:cNvSpPr>
          <p:nvPr>
            <p:ph type="dt" sz="half" idx="1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BFEF7A9-8089-B344-AF8C-8C4A8A2AE3A5}" type="datetime1">
              <a:rPr lang="en-US" smtClean="0">
                <a:solidFill>
                  <a:srgbClr val="898989"/>
                </a:solidFill>
                <a:latin typeface="Verdana"/>
                <a:cs typeface="Verdana"/>
              </a:rPr>
              <a:t>8/15/2019</a:t>
            </a:fld>
            <a:endParaRPr lang="en-US" dirty="0">
              <a:solidFill>
                <a:srgbClr val="898989"/>
              </a:solidFill>
              <a:latin typeface="Verdana"/>
              <a:cs typeface="Verdana"/>
            </a:endParaRPr>
          </a:p>
        </p:txBody>
      </p:sp>
      <p:sp>
        <p:nvSpPr>
          <p:cNvPr id="7" name="Slide Number Placeholder 4"/>
          <p:cNvSpPr>
            <a:spLocks noGrp="1"/>
          </p:cNvSpPr>
          <p:nvPr>
            <p:ph type="sldNum" sz="quarter" idx="1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48654B5-1C3C-F243-8C6B-B88530D48744}" type="slidenum">
              <a:rPr lang="en-US">
                <a:solidFill>
                  <a:srgbClr val="898989"/>
                </a:solidFill>
              </a:rPr>
              <a:pPr eaLnBrk="1" hangingPunct="1">
                <a:defRPr/>
              </a:pPr>
              <a:t>1</a:t>
            </a:fld>
            <a:endParaRPr lang="en-US" dirty="0">
              <a:solidFill>
                <a:srgbClr val="898989"/>
              </a:solidFill>
            </a:endParaRPr>
          </a:p>
        </p:txBody>
      </p:sp>
    </p:spTree>
    <p:extLst>
      <p:ext uri="{BB962C8B-B14F-4D97-AF65-F5344CB8AC3E}">
        <p14:creationId xmlns:p14="http://schemas.microsoft.com/office/powerpoint/2010/main" val="23929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Vision, Leadership Team</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8/15/2019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2</a:t>
            </a:fld>
            <a:endParaRPr lang="en-US" dirty="0">
              <a:solidFill>
                <a:srgbClr val="898989"/>
              </a:solidFill>
            </a:endParaRPr>
          </a:p>
        </p:txBody>
      </p:sp>
      <p:sp>
        <p:nvSpPr>
          <p:cNvPr id="2" name="Rectangle 1"/>
          <p:cNvSpPr/>
          <p:nvPr/>
        </p:nvSpPr>
        <p:spPr>
          <a:xfrm>
            <a:off x="181415" y="1351357"/>
            <a:ext cx="8962585" cy="5262979"/>
          </a:xfrm>
          <a:prstGeom prst="rect">
            <a:avLst/>
          </a:prstGeom>
        </p:spPr>
        <p:txBody>
          <a:bodyPr wrap="square">
            <a:spAutoFit/>
          </a:bodyPr>
          <a:lstStyle/>
          <a:p>
            <a:r>
              <a:rPr lang="en-US" sz="2000" b="1" dirty="0" smtClean="0"/>
              <a:t>OU Name: </a:t>
            </a:r>
            <a:r>
              <a:rPr lang="en-US" sz="2000" dirty="0" smtClean="0"/>
              <a:t>Joint Chapter of SSCS/CAS</a:t>
            </a:r>
          </a:p>
          <a:p>
            <a:endParaRPr lang="en-US" sz="2000" b="1" dirty="0" smtClean="0"/>
          </a:p>
          <a:p>
            <a:r>
              <a:rPr lang="en-US" sz="2000" b="1" dirty="0" smtClean="0"/>
              <a:t>Vision/Objectives/2019 Focused Initiatives: </a:t>
            </a:r>
            <a:r>
              <a:rPr lang="en-US" sz="1600" dirty="0" smtClean="0"/>
              <a:t>Provide value to members by having good technical meetings, increase the membership and reach out to a larger community.</a:t>
            </a:r>
          </a:p>
          <a:p>
            <a:endParaRPr lang="en-US" sz="1600" dirty="0"/>
          </a:p>
          <a:p>
            <a:r>
              <a:rPr lang="en-US" sz="2000" b="1" dirty="0" smtClean="0"/>
              <a:t>Leadership Team</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a:p>
            <a:endParaRPr lang="en-US" sz="1600" dirty="0" smtClean="0"/>
          </a:p>
          <a:p>
            <a:r>
              <a:rPr lang="en-US" sz="1600" b="1" dirty="0" smtClean="0"/>
              <a:t>OU (Chapter/Affinity Group) Size and profile:</a:t>
            </a:r>
          </a:p>
          <a:p>
            <a:r>
              <a:rPr lang="en-US" sz="1600" dirty="0" smtClean="0"/>
              <a:t>The chapter currently has around 200 members, majority of them are full members from the industry, and a small amount of student members.</a:t>
            </a:r>
            <a:endParaRPr lang="en-US" sz="1600" dirty="0"/>
          </a:p>
          <a:p>
            <a:endParaRPr lang="en-US" sz="1600" b="1" dirty="0" smtClean="0"/>
          </a:p>
          <a:p>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720378623"/>
              </p:ext>
            </p:extLst>
          </p:nvPr>
        </p:nvGraphicFramePr>
        <p:xfrm>
          <a:off x="1264036" y="3508509"/>
          <a:ext cx="6213056" cy="1483360"/>
        </p:xfrm>
        <a:graphic>
          <a:graphicData uri="http://schemas.openxmlformats.org/drawingml/2006/table">
            <a:tbl>
              <a:tblPr firstRow="1" bandRow="1">
                <a:tableStyleId>{5C22544A-7EE6-4342-B048-85BDC9FD1C3A}</a:tableStyleId>
              </a:tblPr>
              <a:tblGrid>
                <a:gridCol w="1270120"/>
                <a:gridCol w="1880559"/>
                <a:gridCol w="3062377"/>
              </a:tblGrid>
              <a:tr h="370840">
                <a:tc>
                  <a:txBody>
                    <a:bodyPr/>
                    <a:lstStyle/>
                    <a:p>
                      <a:pPr algn="ctr"/>
                      <a:r>
                        <a:rPr lang="en-US" sz="1400" dirty="0" smtClean="0"/>
                        <a:t>Position</a:t>
                      </a:r>
                      <a:endParaRPr lang="en-US" sz="1400" dirty="0"/>
                    </a:p>
                  </a:txBody>
                  <a:tcPr/>
                </a:tc>
                <a:tc>
                  <a:txBody>
                    <a:bodyPr/>
                    <a:lstStyle/>
                    <a:p>
                      <a:pPr algn="ctr"/>
                      <a:r>
                        <a:rPr lang="en-US" sz="1400" dirty="0" smtClean="0"/>
                        <a:t>Name</a:t>
                      </a:r>
                      <a:endParaRPr lang="en-US" sz="1400" dirty="0"/>
                    </a:p>
                  </a:txBody>
                  <a:tcPr/>
                </a:tc>
                <a:tc>
                  <a:txBody>
                    <a:bodyPr/>
                    <a:lstStyle/>
                    <a:p>
                      <a:pPr algn="ctr"/>
                      <a:r>
                        <a:rPr lang="en-US" sz="1400" dirty="0" smtClean="0"/>
                        <a:t>Email</a:t>
                      </a:r>
                      <a:endParaRPr lang="en-US" sz="1400" dirty="0"/>
                    </a:p>
                  </a:txBody>
                  <a:tcPr/>
                </a:tc>
              </a:tr>
              <a:tr h="370840">
                <a:tc>
                  <a:txBody>
                    <a:bodyPr/>
                    <a:lstStyle/>
                    <a:p>
                      <a:pPr algn="ctr"/>
                      <a:r>
                        <a:rPr lang="en-US" sz="1400" dirty="0" smtClean="0"/>
                        <a:t>Chair</a:t>
                      </a:r>
                      <a:endParaRPr lang="en-US" sz="1400" dirty="0"/>
                    </a:p>
                  </a:txBody>
                  <a:tcPr/>
                </a:tc>
                <a:tc>
                  <a:txBody>
                    <a:bodyPr/>
                    <a:lstStyle/>
                    <a:p>
                      <a:r>
                        <a:rPr lang="en-US" sz="1400" dirty="0" smtClean="0"/>
                        <a:t>Nagaraja Revanna</a:t>
                      </a:r>
                      <a:endParaRPr lang="en-US" sz="1400" dirty="0"/>
                    </a:p>
                  </a:txBody>
                  <a:tcPr/>
                </a:tc>
                <a:tc>
                  <a:txBody>
                    <a:bodyPr/>
                    <a:lstStyle/>
                    <a:p>
                      <a:r>
                        <a:rPr lang="en-US" sz="1400" dirty="0" smtClean="0"/>
                        <a:t>nagaraja.Revanna@utexas.edu</a:t>
                      </a:r>
                      <a:endParaRPr lang="en-US" sz="1400" dirty="0"/>
                    </a:p>
                  </a:txBody>
                  <a:tcPr/>
                </a:tc>
              </a:tr>
              <a:tr h="370840">
                <a:tc>
                  <a:txBody>
                    <a:bodyPr/>
                    <a:lstStyle/>
                    <a:p>
                      <a:pPr algn="ctr"/>
                      <a:r>
                        <a:rPr lang="en-US" sz="1400" dirty="0" smtClean="0"/>
                        <a:t>Vice Chair</a:t>
                      </a:r>
                      <a:endParaRPr lang="en-US" sz="1400" dirty="0"/>
                    </a:p>
                  </a:txBody>
                  <a:tcPr/>
                </a:tc>
                <a:tc>
                  <a:txBody>
                    <a:bodyPr/>
                    <a:lstStyle/>
                    <a:p>
                      <a:r>
                        <a:rPr lang="en-US" sz="1400" dirty="0" err="1" smtClean="0"/>
                        <a:t>Jaydeep</a:t>
                      </a:r>
                      <a:r>
                        <a:rPr lang="en-US" sz="1400" dirty="0" smtClean="0"/>
                        <a:t> Kulkarni</a:t>
                      </a:r>
                      <a:endParaRPr lang="en-US" sz="1400" dirty="0"/>
                    </a:p>
                  </a:txBody>
                  <a:tcPr/>
                </a:tc>
                <a:tc>
                  <a:txBody>
                    <a:bodyPr/>
                    <a:lstStyle/>
                    <a:p>
                      <a:r>
                        <a:rPr lang="en-US" sz="1400" dirty="0" smtClean="0"/>
                        <a:t>jaydeep@austin.utexas.edu</a:t>
                      </a:r>
                      <a:endParaRPr lang="en-US" sz="1400" dirty="0"/>
                    </a:p>
                  </a:txBody>
                  <a:tcPr/>
                </a:tc>
              </a:tr>
              <a:tr h="370840">
                <a:tc>
                  <a:txBody>
                    <a:bodyPr/>
                    <a:lstStyle/>
                    <a:p>
                      <a:pPr algn="ctr"/>
                      <a:r>
                        <a:rPr lang="en-US" sz="1400" dirty="0" smtClean="0"/>
                        <a:t>Secretary</a:t>
                      </a:r>
                      <a:endParaRPr lang="en-US" sz="1400" dirty="0"/>
                    </a:p>
                  </a:txBody>
                  <a:tcPr/>
                </a:tc>
                <a:tc>
                  <a:txBody>
                    <a:bodyPr/>
                    <a:lstStyle/>
                    <a:p>
                      <a:r>
                        <a:rPr lang="en-US" sz="1400" dirty="0" err="1" smtClean="0"/>
                        <a:t>Shaolan</a:t>
                      </a:r>
                      <a:r>
                        <a:rPr lang="en-US" sz="1400" dirty="0" smtClean="0"/>
                        <a:t> Li</a:t>
                      </a:r>
                      <a:endParaRPr lang="en-US" sz="1400" dirty="0"/>
                    </a:p>
                  </a:txBody>
                  <a:tcPr/>
                </a:tc>
                <a:tc>
                  <a:txBody>
                    <a:bodyPr/>
                    <a:lstStyle/>
                    <a:p>
                      <a:r>
                        <a:rPr lang="en-US" sz="1400" dirty="0" smtClean="0"/>
                        <a:t>slliandy@gmail.com </a:t>
                      </a:r>
                      <a:endParaRPr lang="en-US" sz="1400" dirty="0"/>
                    </a:p>
                  </a:txBody>
                  <a:tcPr/>
                </a:tc>
              </a:tr>
            </a:tbl>
          </a:graphicData>
        </a:graphic>
      </p:graphicFrame>
    </p:spTree>
    <p:extLst>
      <p:ext uri="{BB962C8B-B14F-4D97-AF65-F5344CB8AC3E}">
        <p14:creationId xmlns:p14="http://schemas.microsoft.com/office/powerpoint/2010/main" val="3862749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2019 Key Accomplishments</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8/15/2019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3</a:t>
            </a:fld>
            <a:endParaRPr lang="en-US" dirty="0">
              <a:solidFill>
                <a:srgbClr val="898989"/>
              </a:solidFill>
            </a:endParaRPr>
          </a:p>
        </p:txBody>
      </p:sp>
      <p:sp>
        <p:nvSpPr>
          <p:cNvPr id="2" name="Rectangle 1"/>
          <p:cNvSpPr/>
          <p:nvPr/>
        </p:nvSpPr>
        <p:spPr>
          <a:xfrm>
            <a:off x="181415" y="1351357"/>
            <a:ext cx="8962585" cy="3662541"/>
          </a:xfrm>
          <a:prstGeom prst="rect">
            <a:avLst/>
          </a:prstGeom>
        </p:spPr>
        <p:txBody>
          <a:bodyPr wrap="square">
            <a:spAutoFit/>
          </a:bodyPr>
          <a:lstStyle/>
          <a:p>
            <a:endParaRPr lang="en-US" sz="2000" b="1" dirty="0" smtClean="0"/>
          </a:p>
          <a:p>
            <a:r>
              <a:rPr lang="en-US" sz="2000" b="1" dirty="0" smtClean="0"/>
              <a:t>Meetings (month, topic, L31):</a:t>
            </a:r>
          </a:p>
          <a:p>
            <a:endParaRPr lang="en-US" sz="1600" dirty="0"/>
          </a:p>
          <a:p>
            <a:pPr marL="285750" indent="-285750">
              <a:buFont typeface="Arial"/>
              <a:buChar char="•"/>
            </a:pPr>
            <a:endParaRPr lang="en-US" sz="1600" dirty="0" smtClean="0"/>
          </a:p>
          <a:p>
            <a:pPr marL="285750" indent="-285750">
              <a:buFont typeface="Arial"/>
              <a:buChar char="•"/>
            </a:pPr>
            <a:endParaRPr lang="en-US" sz="1600" dirty="0"/>
          </a:p>
          <a:p>
            <a:pPr marL="285750" indent="-285750">
              <a:buFont typeface="Arial"/>
              <a:buChar char="•"/>
            </a:pPr>
            <a:endParaRPr lang="en-US" sz="1600" dirty="0" smtClean="0"/>
          </a:p>
          <a:p>
            <a:pPr marL="285750" indent="-285750">
              <a:buFont typeface="Arial"/>
              <a:buChar char="•"/>
            </a:pPr>
            <a:endParaRPr lang="en-US" sz="1600" dirty="0"/>
          </a:p>
          <a:p>
            <a:pPr marL="285750" indent="-285750">
              <a:buFont typeface="Arial"/>
              <a:buChar char="•"/>
            </a:pPr>
            <a:endParaRPr lang="en-US" sz="1600" dirty="0" smtClean="0"/>
          </a:p>
          <a:p>
            <a:pPr marL="285750" indent="-285750">
              <a:buFont typeface="Arial"/>
              <a:buChar char="•"/>
            </a:pPr>
            <a:endParaRPr lang="en-US" sz="1600" dirty="0"/>
          </a:p>
          <a:p>
            <a:pPr marL="285750" indent="-285750">
              <a:buFont typeface="Arial"/>
              <a:buChar char="•"/>
            </a:pPr>
            <a:endParaRPr lang="en-US" sz="1600" dirty="0" smtClean="0"/>
          </a:p>
          <a:p>
            <a:pPr marL="285750" indent="-285750">
              <a:buFont typeface="Arial"/>
              <a:buChar char="•"/>
            </a:pPr>
            <a:endParaRPr lang="en-US" sz="1600" dirty="0"/>
          </a:p>
          <a:p>
            <a:pPr marL="285750" indent="-285750">
              <a:buFont typeface="Arial"/>
              <a:buChar char="•"/>
            </a:pPr>
            <a:endParaRPr lang="en-US" sz="1600" dirty="0" smtClean="0"/>
          </a:p>
          <a:p>
            <a:pPr marL="285750" indent="-285750">
              <a:buFont typeface="Arial"/>
              <a:buChar char="•"/>
            </a:pPr>
            <a:endParaRPr lang="en-US" sz="1600" dirty="0"/>
          </a:p>
          <a:p>
            <a:pPr marL="285750" indent="-285750">
              <a:buFont typeface="Arial"/>
              <a:buChar char="•"/>
            </a:pPr>
            <a:endParaRPr lang="en-US" sz="1600" dirty="0" smtClean="0"/>
          </a:p>
        </p:txBody>
      </p:sp>
      <p:graphicFrame>
        <p:nvGraphicFramePr>
          <p:cNvPr id="5" name="Table 4"/>
          <p:cNvGraphicFramePr>
            <a:graphicFrameLocks noGrp="1"/>
          </p:cNvGraphicFramePr>
          <p:nvPr>
            <p:extLst>
              <p:ext uri="{D42A27DB-BD31-4B8C-83A1-F6EECF244321}">
                <p14:modId xmlns:p14="http://schemas.microsoft.com/office/powerpoint/2010/main" val="2383541365"/>
              </p:ext>
            </p:extLst>
          </p:nvPr>
        </p:nvGraphicFramePr>
        <p:xfrm>
          <a:off x="734362" y="2242866"/>
          <a:ext cx="7647052" cy="3256141"/>
        </p:xfrm>
        <a:graphic>
          <a:graphicData uri="http://schemas.openxmlformats.org/drawingml/2006/table">
            <a:tbl>
              <a:tblPr firstRow="1" bandRow="1">
                <a:tableStyleId>{5C22544A-7EE6-4342-B048-85BDC9FD1C3A}</a:tableStyleId>
              </a:tblPr>
              <a:tblGrid>
                <a:gridCol w="6353090"/>
                <a:gridCol w="1293962"/>
              </a:tblGrid>
              <a:tr h="232969">
                <a:tc>
                  <a:txBody>
                    <a:bodyPr/>
                    <a:lstStyle/>
                    <a:p>
                      <a:r>
                        <a:rPr lang="en-US" sz="1050" dirty="0" smtClean="0"/>
                        <a:t>Topic</a:t>
                      </a:r>
                      <a:endParaRPr lang="en-US" sz="1050" dirty="0"/>
                    </a:p>
                  </a:txBody>
                  <a:tcPr/>
                </a:tc>
                <a:tc>
                  <a:txBody>
                    <a:bodyPr/>
                    <a:lstStyle/>
                    <a:p>
                      <a:r>
                        <a:rPr lang="en-US" sz="1050" dirty="0" smtClean="0"/>
                        <a:t>Month</a:t>
                      </a:r>
                      <a:endParaRPr lang="en-US" sz="1050" dirty="0"/>
                    </a:p>
                  </a:txBody>
                  <a:tcPr/>
                </a:tc>
              </a:tr>
              <a:tr h="179715">
                <a:tc>
                  <a:txBody>
                    <a:bodyPr/>
                    <a:lstStyle/>
                    <a:p>
                      <a:pPr algn="l" fontAlgn="b"/>
                      <a:r>
                        <a:rPr lang="en-US" sz="1200" b="0" i="0" u="none" strike="noStrike" dirty="0">
                          <a:solidFill>
                            <a:srgbClr val="000000"/>
                          </a:solidFill>
                          <a:effectLst/>
                          <a:latin typeface="Calibri" panose="020F0502020204030204" pitchFamily="34" charset="0"/>
                        </a:rPr>
                        <a:t>High-Speed CMOS Serial Transmitters for 56-112Gb/s Electrical </a:t>
                      </a:r>
                      <a:r>
                        <a:rPr lang="en-US" sz="1200" b="0" i="0" u="none" strike="noStrike" dirty="0" smtClean="0">
                          <a:solidFill>
                            <a:srgbClr val="000000"/>
                          </a:solidFill>
                          <a:effectLst/>
                          <a:latin typeface="Calibri" panose="020F0502020204030204" pitchFamily="34" charset="0"/>
                        </a:rPr>
                        <a:t>Interconnects</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rgbClr val="000000"/>
                          </a:solidFill>
                          <a:effectLst/>
                          <a:latin typeface="Calibri" panose="020F0502020204030204" pitchFamily="34" charset="0"/>
                        </a:rPr>
                        <a:t>April 2019</a:t>
                      </a:r>
                      <a:endParaRPr lang="en-US" sz="1100" b="0" i="0" u="none" strike="noStrike" dirty="0">
                        <a:solidFill>
                          <a:srgbClr val="000000"/>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rgbClr val="000000"/>
                          </a:solidFill>
                          <a:effectLst/>
                          <a:latin typeface="Calibri" panose="020F0502020204030204" pitchFamily="34" charset="0"/>
                        </a:rPr>
                        <a:t>Basics of Digital </a:t>
                      </a:r>
                      <a:r>
                        <a:rPr lang="en-US" sz="1200" b="0" i="0" u="none" strike="noStrike" dirty="0" smtClean="0">
                          <a:solidFill>
                            <a:srgbClr val="000000"/>
                          </a:solidFill>
                          <a:effectLst/>
                          <a:latin typeface="Calibri" panose="020F0502020204030204" pitchFamily="34" charset="0"/>
                        </a:rPr>
                        <a:t>PLLs</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rgbClr val="000000"/>
                          </a:solidFill>
                          <a:effectLst/>
                          <a:latin typeface="Calibri" panose="020F0502020204030204" pitchFamily="34" charset="0"/>
                        </a:rPr>
                        <a:t>April 2019</a:t>
                      </a:r>
                      <a:endParaRPr lang="en-US" sz="1100" b="0" i="0" u="none" strike="noStrike" dirty="0">
                        <a:solidFill>
                          <a:srgbClr val="000000"/>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rgbClr val="000000"/>
                          </a:solidFill>
                          <a:effectLst/>
                          <a:latin typeface="Calibri" panose="020F0502020204030204" pitchFamily="34" charset="0"/>
                        </a:rPr>
                        <a:t>The Annual Review of the ISSCC Conference: Analog and </a:t>
                      </a:r>
                      <a:r>
                        <a:rPr lang="en-US" sz="1200" b="0" i="0" u="none" strike="noStrike" dirty="0" smtClean="0">
                          <a:solidFill>
                            <a:srgbClr val="000000"/>
                          </a:solidFill>
                          <a:effectLst/>
                          <a:latin typeface="Calibri" panose="020F0502020204030204" pitchFamily="34" charset="0"/>
                        </a:rPr>
                        <a:t>RF</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rgbClr val="000000"/>
                          </a:solidFill>
                          <a:effectLst/>
                          <a:latin typeface="Calibri" panose="020F0502020204030204" pitchFamily="34" charset="0"/>
                        </a:rPr>
                        <a:t>March 2019</a:t>
                      </a:r>
                      <a:endParaRPr lang="en-US" sz="1100" b="0" i="0" u="none" strike="noStrike" dirty="0">
                        <a:solidFill>
                          <a:srgbClr val="000000"/>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rgbClr val="000000"/>
                          </a:solidFill>
                          <a:effectLst/>
                          <a:latin typeface="Calibri" panose="020F0502020204030204" pitchFamily="34" charset="0"/>
                        </a:rPr>
                        <a:t>Design of synthesizable digital </a:t>
                      </a:r>
                      <a:r>
                        <a:rPr lang="en-US" sz="1200" b="0" i="0" u="none" strike="noStrike" dirty="0" smtClean="0">
                          <a:solidFill>
                            <a:srgbClr val="000000"/>
                          </a:solidFill>
                          <a:effectLst/>
                          <a:latin typeface="Calibri" panose="020F0502020204030204" pitchFamily="34" charset="0"/>
                        </a:rPr>
                        <a:t>PLL</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rgbClr val="000000"/>
                          </a:solidFill>
                          <a:effectLst/>
                          <a:latin typeface="Calibri" panose="020F0502020204030204" pitchFamily="34" charset="0"/>
                        </a:rPr>
                        <a:t>February 2019</a:t>
                      </a:r>
                      <a:endParaRPr lang="en-US" sz="1100" b="0" i="0" u="none" strike="noStrike" dirty="0">
                        <a:solidFill>
                          <a:srgbClr val="000000"/>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rgbClr val="000000"/>
                          </a:solidFill>
                          <a:effectLst/>
                          <a:latin typeface="Calibri" panose="020F0502020204030204" pitchFamily="34" charset="0"/>
                        </a:rPr>
                        <a:t>Computing-in-Memory for AI Chips: Trends and </a:t>
                      </a:r>
                      <a:r>
                        <a:rPr lang="en-US" sz="1200" b="0" i="0" u="none" strike="noStrike" dirty="0" smtClean="0">
                          <a:solidFill>
                            <a:srgbClr val="000000"/>
                          </a:solidFill>
                          <a:effectLst/>
                          <a:latin typeface="Calibri" panose="020F0502020204030204" pitchFamily="34" charset="0"/>
                        </a:rPr>
                        <a:t>Challenges</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rgbClr val="000000"/>
                          </a:solidFill>
                          <a:effectLst/>
                          <a:latin typeface="Calibri" panose="020F0502020204030204" pitchFamily="34" charset="0"/>
                        </a:rPr>
                        <a:t>January  2019</a:t>
                      </a:r>
                      <a:endParaRPr lang="en-US" sz="1100" b="0" i="0" u="none" strike="noStrike" dirty="0">
                        <a:solidFill>
                          <a:srgbClr val="000000"/>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chemeClr val="accent3"/>
                          </a:solidFill>
                          <a:effectLst/>
                          <a:latin typeface="Calibri" panose="020F0502020204030204" pitchFamily="34" charset="0"/>
                        </a:rPr>
                        <a:t>Ultra-low power Technologies for </a:t>
                      </a:r>
                      <a:r>
                        <a:rPr lang="en-US" sz="1200" b="0" i="0" u="none" strike="noStrike" dirty="0" smtClean="0">
                          <a:solidFill>
                            <a:schemeClr val="accent3"/>
                          </a:solidFill>
                          <a:effectLst/>
                          <a:latin typeface="Calibri" panose="020F0502020204030204" pitchFamily="34" charset="0"/>
                        </a:rPr>
                        <a:t>always-on sensor </a:t>
                      </a:r>
                      <a:r>
                        <a:rPr lang="en-US" sz="1200" b="0" i="0" u="none" strike="noStrike" dirty="0">
                          <a:solidFill>
                            <a:schemeClr val="accent3"/>
                          </a:solidFill>
                          <a:effectLst/>
                          <a:latin typeface="Calibri" panose="020F0502020204030204" pitchFamily="34" charset="0"/>
                        </a:rPr>
                        <a:t>node </a:t>
                      </a:r>
                      <a:r>
                        <a:rPr lang="en-US" sz="1200" b="0" i="0" u="none" strike="noStrike" dirty="0" smtClean="0">
                          <a:solidFill>
                            <a:schemeClr val="accent3"/>
                          </a:solidFill>
                          <a:effectLst/>
                          <a:latin typeface="Calibri" panose="020F0502020204030204" pitchFamily="34" charset="0"/>
                        </a:rPr>
                        <a:t>applications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November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chemeClr val="accent3"/>
                          </a:solidFill>
                          <a:effectLst/>
                          <a:latin typeface="Calibri" panose="020F0502020204030204" pitchFamily="34" charset="0"/>
                        </a:rPr>
                        <a:t>Ultra-low Power </a:t>
                      </a:r>
                      <a:r>
                        <a:rPr lang="en-US" sz="1200" b="0" i="0" u="none" strike="noStrike" dirty="0" smtClean="0">
                          <a:solidFill>
                            <a:schemeClr val="accent3"/>
                          </a:solidFill>
                          <a:effectLst/>
                          <a:latin typeface="Calibri" panose="020F0502020204030204" pitchFamily="34" charset="0"/>
                        </a:rPr>
                        <a:t>Microsystems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November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chemeClr val="accent3"/>
                          </a:solidFill>
                          <a:effectLst/>
                          <a:latin typeface="Calibri" panose="020F0502020204030204" pitchFamily="34" charset="0"/>
                        </a:rPr>
                        <a:t>Millimeter-wave MIMO Transceivers for Future Wireless </a:t>
                      </a:r>
                      <a:r>
                        <a:rPr lang="en-US" sz="1200" b="0" i="0" u="none" strike="noStrike" dirty="0" smtClean="0">
                          <a:solidFill>
                            <a:schemeClr val="accent3"/>
                          </a:solidFill>
                          <a:effectLst/>
                          <a:latin typeface="Calibri" panose="020F0502020204030204" pitchFamily="34" charset="0"/>
                        </a:rPr>
                        <a:t>Systems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November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smtClean="0">
                          <a:solidFill>
                            <a:schemeClr val="accent3"/>
                          </a:solidFill>
                          <a:effectLst/>
                          <a:latin typeface="Calibri" panose="020F0502020204030204" pitchFamily="34" charset="0"/>
                        </a:rPr>
                        <a:t>Energy-Efficient </a:t>
                      </a:r>
                      <a:r>
                        <a:rPr lang="en-US" sz="1200" b="0" i="0" u="none" strike="noStrike" dirty="0">
                          <a:solidFill>
                            <a:schemeClr val="accent3"/>
                          </a:solidFill>
                          <a:effectLst/>
                          <a:latin typeface="Calibri" panose="020F0502020204030204" pitchFamily="34" charset="0"/>
                        </a:rPr>
                        <a:t>Inverter-Based </a:t>
                      </a:r>
                      <a:r>
                        <a:rPr lang="en-US" sz="1200" b="0" i="0" u="none" strike="noStrike" dirty="0" smtClean="0">
                          <a:solidFill>
                            <a:schemeClr val="accent3"/>
                          </a:solidFill>
                          <a:effectLst/>
                          <a:latin typeface="Calibri" panose="020F0502020204030204" pitchFamily="34" charset="0"/>
                        </a:rPr>
                        <a:t>Amplifiers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May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smtClean="0">
                          <a:solidFill>
                            <a:schemeClr val="accent3"/>
                          </a:solidFill>
                          <a:effectLst/>
                          <a:latin typeface="Calibri" panose="020F0502020204030204" pitchFamily="34" charset="0"/>
                        </a:rPr>
                        <a:t>Energy-Efficient </a:t>
                      </a:r>
                      <a:r>
                        <a:rPr lang="en-US" sz="1200" b="0" i="0" u="none" strike="noStrike" dirty="0">
                          <a:solidFill>
                            <a:schemeClr val="accent3"/>
                          </a:solidFill>
                          <a:effectLst/>
                          <a:latin typeface="Calibri" panose="020F0502020204030204" pitchFamily="34" charset="0"/>
                        </a:rPr>
                        <a:t>High-Resolution </a:t>
                      </a:r>
                      <a:r>
                        <a:rPr lang="en-US" sz="1200" b="0" i="0" u="none" strike="noStrike" dirty="0" smtClean="0">
                          <a:solidFill>
                            <a:schemeClr val="accent3"/>
                          </a:solidFill>
                          <a:effectLst/>
                          <a:latin typeface="Calibri" panose="020F0502020204030204" pitchFamily="34" charset="0"/>
                        </a:rPr>
                        <a:t>ADCs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May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179715">
                <a:tc>
                  <a:txBody>
                    <a:bodyPr/>
                    <a:lstStyle/>
                    <a:p>
                      <a:pPr algn="l" fontAlgn="b"/>
                      <a:r>
                        <a:rPr lang="en-US" sz="1200" b="0" i="0" u="none" strike="noStrike" dirty="0">
                          <a:solidFill>
                            <a:schemeClr val="accent3"/>
                          </a:solidFill>
                          <a:effectLst/>
                          <a:latin typeface="Calibri" panose="020F0502020204030204" pitchFamily="34" charset="0"/>
                        </a:rPr>
                        <a:t>The Case for Clock-power Unification in Next Generation Digital </a:t>
                      </a:r>
                      <a:r>
                        <a:rPr lang="en-US" sz="1200" b="0" i="0" u="none" strike="noStrike" dirty="0" err="1">
                          <a:solidFill>
                            <a:schemeClr val="accent3"/>
                          </a:solidFill>
                          <a:effectLst/>
                          <a:latin typeface="Calibri" panose="020F0502020204030204" pitchFamily="34" charset="0"/>
                        </a:rPr>
                        <a:t>SoC</a:t>
                      </a:r>
                      <a:r>
                        <a:rPr lang="en-US" sz="1200" b="0" i="0" u="none" strike="noStrike" dirty="0">
                          <a:solidFill>
                            <a:schemeClr val="accent3"/>
                          </a:solidFill>
                          <a:effectLst/>
                          <a:latin typeface="Calibri" panose="020F0502020204030204" pitchFamily="34" charset="0"/>
                        </a:rPr>
                        <a:t> </a:t>
                      </a:r>
                      <a:r>
                        <a:rPr lang="en-US" sz="1200" b="0" i="0" u="none" strike="noStrike" dirty="0" smtClean="0">
                          <a:solidFill>
                            <a:schemeClr val="accent3"/>
                          </a:solidFill>
                          <a:effectLst/>
                          <a:latin typeface="Calibri" panose="020F0502020204030204" pitchFamily="34" charset="0"/>
                        </a:rPr>
                        <a:t>Domains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April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178446">
                <a:tc>
                  <a:txBody>
                    <a:bodyPr/>
                    <a:lstStyle/>
                    <a:p>
                      <a:pPr algn="l" fontAlgn="b"/>
                      <a:r>
                        <a:rPr lang="en-US" sz="1200" b="0" i="0" u="none" strike="noStrike" dirty="0">
                          <a:solidFill>
                            <a:schemeClr val="accent3"/>
                          </a:solidFill>
                          <a:effectLst/>
                          <a:latin typeface="Calibri" panose="020F0502020204030204" pitchFamily="34" charset="0"/>
                        </a:rPr>
                        <a:t>A Scalable, High-density </a:t>
                      </a:r>
                      <a:r>
                        <a:rPr lang="en-US" sz="1200" b="0" i="0" u="none" strike="noStrike" dirty="0" err="1">
                          <a:solidFill>
                            <a:schemeClr val="accent3"/>
                          </a:solidFill>
                          <a:effectLst/>
                          <a:latin typeface="Calibri" panose="020F0502020204030204" pitchFamily="34" charset="0"/>
                        </a:rPr>
                        <a:t>ECoG</a:t>
                      </a:r>
                      <a:r>
                        <a:rPr lang="en-US" sz="1200" b="0" i="0" u="none" strike="noStrike" dirty="0">
                          <a:solidFill>
                            <a:schemeClr val="accent3"/>
                          </a:solidFill>
                          <a:effectLst/>
                          <a:latin typeface="Calibri" panose="020F0502020204030204" pitchFamily="34" charset="0"/>
                        </a:rPr>
                        <a:t> Recording Architecture for Bi-directional Brain Computer </a:t>
                      </a:r>
                      <a:r>
                        <a:rPr lang="en-US" sz="1200" b="0" i="0" u="none" strike="noStrike" dirty="0" smtClean="0">
                          <a:solidFill>
                            <a:schemeClr val="accent3"/>
                          </a:solidFill>
                          <a:effectLst/>
                          <a:latin typeface="Calibri" panose="020F0502020204030204" pitchFamily="34" charset="0"/>
                        </a:rPr>
                        <a:t>Interfaces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April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218747">
                <a:tc>
                  <a:txBody>
                    <a:bodyPr/>
                    <a:lstStyle/>
                    <a:p>
                      <a:pPr algn="l" fontAlgn="b"/>
                      <a:r>
                        <a:rPr lang="en-US" sz="1200" b="0" i="0" u="none" strike="noStrike" dirty="0" smtClean="0">
                          <a:solidFill>
                            <a:schemeClr val="accent3"/>
                          </a:solidFill>
                          <a:effectLst/>
                          <a:latin typeface="Calibri" panose="020F0502020204030204" pitchFamily="34" charset="0"/>
                        </a:rPr>
                        <a:t>Overview </a:t>
                      </a:r>
                      <a:r>
                        <a:rPr lang="en-US" sz="1200" b="0" i="0" u="none" strike="noStrike" dirty="0">
                          <a:solidFill>
                            <a:schemeClr val="accent3"/>
                          </a:solidFill>
                          <a:effectLst/>
                          <a:latin typeface="Calibri" panose="020F0502020204030204" pitchFamily="34" charset="0"/>
                        </a:rPr>
                        <a:t>from ISSCC of DRAM, Flash, Resistive RAM and Magnetic </a:t>
                      </a:r>
                      <a:r>
                        <a:rPr lang="en-US" sz="1200" b="0" i="0" u="none" strike="noStrike" dirty="0" smtClean="0">
                          <a:solidFill>
                            <a:schemeClr val="accent3"/>
                          </a:solidFill>
                          <a:effectLst/>
                          <a:latin typeface="Calibri" panose="020F0502020204030204" pitchFamily="34" charset="0"/>
                        </a:rPr>
                        <a:t>RAM</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March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203097">
                <a:tc>
                  <a:txBody>
                    <a:bodyPr/>
                    <a:lstStyle/>
                    <a:p>
                      <a:pPr algn="l" fontAlgn="b"/>
                      <a:r>
                        <a:rPr lang="en-US" sz="1200" b="0" i="0" u="none" strike="noStrike" dirty="0">
                          <a:solidFill>
                            <a:schemeClr val="accent3"/>
                          </a:solidFill>
                          <a:effectLst/>
                          <a:latin typeface="Calibri" panose="020F0502020204030204" pitchFamily="34" charset="0"/>
                        </a:rPr>
                        <a:t>The Annual Review of the ISSCC Conference: Analog and </a:t>
                      </a:r>
                      <a:r>
                        <a:rPr lang="en-US" sz="1200" b="0" i="0" u="none" strike="noStrike" dirty="0" smtClean="0">
                          <a:solidFill>
                            <a:schemeClr val="accent3"/>
                          </a:solidFill>
                          <a:effectLst/>
                          <a:latin typeface="Calibri" panose="020F0502020204030204" pitchFamily="34" charset="0"/>
                        </a:rPr>
                        <a:t>RF</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March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r h="296837">
                <a:tc>
                  <a:txBody>
                    <a:bodyPr/>
                    <a:lstStyle/>
                    <a:p>
                      <a:pPr algn="l" fontAlgn="b"/>
                      <a:r>
                        <a:rPr lang="en-US" sz="1200" b="0" i="0" u="none" strike="noStrike" dirty="0" smtClean="0">
                          <a:solidFill>
                            <a:schemeClr val="accent3"/>
                          </a:solidFill>
                          <a:effectLst/>
                          <a:latin typeface="Calibri" panose="020F0502020204030204" pitchFamily="34" charset="0"/>
                        </a:rPr>
                        <a:t>RF </a:t>
                      </a:r>
                      <a:r>
                        <a:rPr lang="en-US" sz="1200" b="0" i="0" u="none" strike="noStrike" dirty="0">
                          <a:solidFill>
                            <a:schemeClr val="accent3"/>
                          </a:solidFill>
                          <a:effectLst/>
                          <a:latin typeface="Calibri" panose="020F0502020204030204" pitchFamily="34" charset="0"/>
                        </a:rPr>
                        <a:t>Harmonic Oscillators Integrated in Silicon </a:t>
                      </a:r>
                      <a:r>
                        <a:rPr lang="en-US" sz="1200" b="0" i="0" u="none" strike="noStrike" dirty="0" smtClean="0">
                          <a:solidFill>
                            <a:schemeClr val="accent3"/>
                          </a:solidFill>
                          <a:effectLst/>
                          <a:latin typeface="Calibri" panose="020F0502020204030204" pitchFamily="34" charset="0"/>
                        </a:rPr>
                        <a:t>Technologies</a:t>
                      </a:r>
                      <a:endParaRPr lang="en-US" sz="1200" b="0" i="0" u="none" strike="noStrike" dirty="0">
                        <a:solidFill>
                          <a:schemeClr val="accent3"/>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smtClean="0">
                          <a:solidFill>
                            <a:schemeClr val="accent3"/>
                          </a:solidFill>
                          <a:effectLst/>
                          <a:latin typeface="Calibri" panose="020F0502020204030204" pitchFamily="34" charset="0"/>
                        </a:rPr>
                        <a:t>February 2018</a:t>
                      </a:r>
                      <a:endParaRPr lang="en-US" sz="1100" b="0" i="0" u="none" strike="noStrike" dirty="0">
                        <a:solidFill>
                          <a:schemeClr val="accent3"/>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3790670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66889" y="197555"/>
            <a:ext cx="9066094" cy="10301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2019 Chapter Vitality &amp; Help Needed</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8/15/2019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4</a:t>
            </a:fld>
            <a:endParaRPr lang="en-US" dirty="0">
              <a:solidFill>
                <a:srgbClr val="898989"/>
              </a:solidFill>
            </a:endParaRPr>
          </a:p>
        </p:txBody>
      </p:sp>
      <p:sp>
        <p:nvSpPr>
          <p:cNvPr id="2" name="Rectangle 1"/>
          <p:cNvSpPr/>
          <p:nvPr/>
        </p:nvSpPr>
        <p:spPr>
          <a:xfrm>
            <a:off x="181415" y="1351357"/>
            <a:ext cx="8962585" cy="4739759"/>
          </a:xfrm>
          <a:prstGeom prst="rect">
            <a:avLst/>
          </a:prstGeom>
        </p:spPr>
        <p:txBody>
          <a:bodyPr wrap="square">
            <a:spAutoFit/>
          </a:bodyPr>
          <a:lstStyle/>
          <a:p>
            <a:r>
              <a:rPr lang="en-US" sz="2000" b="1" dirty="0" smtClean="0"/>
              <a:t>Chapter Vitality Assessment </a:t>
            </a:r>
            <a:r>
              <a:rPr lang="en-US" sz="1600" b="1" dirty="0" smtClean="0"/>
              <a:t>(Strong, Ok, Need Improvement) </a:t>
            </a:r>
          </a:p>
          <a:p>
            <a:endParaRPr lang="en-US" sz="1400" dirty="0" smtClean="0"/>
          </a:p>
          <a:p>
            <a:pPr marL="285750" indent="-285750">
              <a:buFont typeface="Arial"/>
              <a:buChar char="•"/>
            </a:pPr>
            <a:endParaRPr lang="en-US" sz="1400" dirty="0" smtClean="0"/>
          </a:p>
          <a:p>
            <a:pPr marL="285750" indent="-285750">
              <a:buFont typeface="Arial"/>
              <a:buChar char="•"/>
            </a:pPr>
            <a:endParaRPr lang="en-US" sz="1600" dirty="0" smtClean="0"/>
          </a:p>
          <a:p>
            <a:pPr marL="285750" indent="-285750">
              <a:buFont typeface="Arial"/>
              <a:buChar char="•"/>
            </a:pPr>
            <a:endParaRPr lang="en-US" sz="1600" dirty="0"/>
          </a:p>
          <a:p>
            <a:pPr marL="285750" indent="-285750">
              <a:buFont typeface="Arial"/>
              <a:buChar char="•"/>
            </a:pPr>
            <a:endParaRPr lang="en-US" sz="1600" dirty="0" smtClean="0"/>
          </a:p>
          <a:p>
            <a:pPr marL="285750" indent="-285750">
              <a:buFont typeface="Arial"/>
              <a:buChar char="•"/>
            </a:pPr>
            <a:endParaRPr lang="en-US" sz="1600" dirty="0"/>
          </a:p>
          <a:p>
            <a:endParaRPr lang="en-US" sz="2000" b="1" dirty="0" smtClean="0"/>
          </a:p>
          <a:p>
            <a:endParaRPr lang="en-US" sz="2000" b="1" dirty="0"/>
          </a:p>
          <a:p>
            <a:endParaRPr lang="en-US" sz="2000" b="1" dirty="0" smtClean="0"/>
          </a:p>
          <a:p>
            <a:endParaRPr lang="en-US" sz="2000" b="1" dirty="0"/>
          </a:p>
          <a:p>
            <a:r>
              <a:rPr lang="en-US" sz="2000" b="1" dirty="0" smtClean="0"/>
              <a:t>Top Help Needed/Issues </a:t>
            </a:r>
          </a:p>
          <a:p>
            <a:pPr marL="285750" indent="-285750">
              <a:buFont typeface="Arial"/>
              <a:buChar char="•"/>
            </a:pPr>
            <a:endParaRPr lang="en-US" sz="1400" dirty="0" smtClean="0"/>
          </a:p>
          <a:p>
            <a:pPr marL="285750" indent="-285750">
              <a:buFont typeface="Arial"/>
              <a:buChar char="•"/>
            </a:pPr>
            <a:r>
              <a:rPr lang="en-US" sz="1400" dirty="0" smtClean="0"/>
              <a:t>Membership drive: Chapter’s membership count is declining. Many members do not see much benefits in joining IEEE when they can get all of IEEE’s benefits from their companies (like access to journal papers, conference proceedings etc.)</a:t>
            </a:r>
            <a:endParaRPr lang="en-US" sz="1400" dirty="0"/>
          </a:p>
          <a:p>
            <a:pPr marL="285750" indent="-285750">
              <a:buFont typeface="Arial"/>
              <a:buChar char="•"/>
            </a:pPr>
            <a:endParaRPr lang="en-US" sz="1600"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72076250"/>
              </p:ext>
            </p:extLst>
          </p:nvPr>
        </p:nvGraphicFramePr>
        <p:xfrm>
          <a:off x="2575224" y="1897437"/>
          <a:ext cx="3782443" cy="2225040"/>
        </p:xfrm>
        <a:graphic>
          <a:graphicData uri="http://schemas.openxmlformats.org/drawingml/2006/table">
            <a:tbl>
              <a:tblPr firstRow="1" bandRow="1">
                <a:tableStyleId>{5C22544A-7EE6-4342-B048-85BDC9FD1C3A}</a:tableStyleId>
              </a:tblPr>
              <a:tblGrid>
                <a:gridCol w="1703477"/>
                <a:gridCol w="2078966"/>
              </a:tblGrid>
              <a:tr h="370840">
                <a:tc>
                  <a:txBody>
                    <a:bodyPr/>
                    <a:lstStyle/>
                    <a:p>
                      <a:pPr algn="ctr"/>
                      <a:r>
                        <a:rPr lang="en-US" sz="1400" dirty="0" smtClean="0"/>
                        <a:t>Area</a:t>
                      </a:r>
                      <a:endParaRPr lang="en-US" sz="1400" dirty="0"/>
                    </a:p>
                  </a:txBody>
                  <a:tcPr/>
                </a:tc>
                <a:tc>
                  <a:txBody>
                    <a:bodyPr/>
                    <a:lstStyle/>
                    <a:p>
                      <a:pPr algn="ctr"/>
                      <a:r>
                        <a:rPr lang="en-US" sz="1400" dirty="0" smtClean="0"/>
                        <a:t>Status</a:t>
                      </a:r>
                      <a:endParaRPr lang="en-US" sz="1400" dirty="0"/>
                    </a:p>
                  </a:txBody>
                  <a:tcPr/>
                </a:tc>
              </a:tr>
              <a:tr h="370840">
                <a:tc>
                  <a:txBody>
                    <a:bodyPr/>
                    <a:lstStyle/>
                    <a:p>
                      <a:pPr algn="ctr"/>
                      <a:r>
                        <a:rPr lang="en-US" sz="1400" dirty="0" smtClean="0"/>
                        <a:t>Finance</a:t>
                      </a:r>
                      <a:endParaRPr lang="en-US" sz="1400" dirty="0"/>
                    </a:p>
                  </a:txBody>
                  <a:tcPr/>
                </a:tc>
                <a:tc>
                  <a:txBody>
                    <a:bodyPr/>
                    <a:lstStyle/>
                    <a:p>
                      <a:pPr algn="ctr"/>
                      <a:r>
                        <a:rPr lang="en-US" sz="1400" dirty="0" smtClean="0"/>
                        <a:t>Strong</a:t>
                      </a:r>
                      <a:endParaRPr lang="en-US" sz="1400" dirty="0"/>
                    </a:p>
                  </a:txBody>
                  <a:tcPr/>
                </a:tc>
              </a:tr>
              <a:tr h="370840">
                <a:tc>
                  <a:txBody>
                    <a:bodyPr/>
                    <a:lstStyle/>
                    <a:p>
                      <a:pPr algn="ctr"/>
                      <a:r>
                        <a:rPr lang="en-US" sz="1400" dirty="0" smtClean="0"/>
                        <a:t>Technical Topics</a:t>
                      </a:r>
                      <a:endParaRPr lang="en-US" sz="1400" dirty="0"/>
                    </a:p>
                  </a:txBody>
                  <a:tcPr/>
                </a:tc>
                <a:tc>
                  <a:txBody>
                    <a:bodyPr/>
                    <a:lstStyle/>
                    <a:p>
                      <a:pPr algn="ctr"/>
                      <a:r>
                        <a:rPr lang="en-US" sz="1400" dirty="0" smtClean="0"/>
                        <a:t>Ok</a:t>
                      </a:r>
                      <a:endParaRPr lang="en-US" sz="1400" dirty="0"/>
                    </a:p>
                  </a:txBody>
                  <a:tcPr/>
                </a:tc>
              </a:tr>
              <a:tr h="370840">
                <a:tc>
                  <a:txBody>
                    <a:bodyPr/>
                    <a:lstStyle/>
                    <a:p>
                      <a:pPr algn="ctr"/>
                      <a:r>
                        <a:rPr lang="en-US" sz="1400" dirty="0" smtClean="0"/>
                        <a:t>Volunteers</a:t>
                      </a:r>
                      <a:endParaRPr lang="en-US" sz="1400" dirty="0"/>
                    </a:p>
                  </a:txBody>
                  <a:tcPr/>
                </a:tc>
                <a:tc>
                  <a:txBody>
                    <a:bodyPr/>
                    <a:lstStyle/>
                    <a:p>
                      <a:pPr algn="ctr"/>
                      <a:r>
                        <a:rPr lang="en-US" sz="1400" dirty="0" smtClean="0"/>
                        <a:t>Ok</a:t>
                      </a:r>
                      <a:endParaRPr lang="en-US" sz="1400" dirty="0"/>
                    </a:p>
                  </a:txBody>
                  <a:tcPr/>
                </a:tc>
              </a:tr>
              <a:tr h="370840">
                <a:tc>
                  <a:txBody>
                    <a:bodyPr/>
                    <a:lstStyle/>
                    <a:p>
                      <a:pPr algn="ctr"/>
                      <a:r>
                        <a:rPr lang="en-US" sz="1400" dirty="0" smtClean="0"/>
                        <a:t>Attendance</a:t>
                      </a:r>
                      <a:endParaRPr lang="en-US" sz="1400" dirty="0"/>
                    </a:p>
                  </a:txBody>
                  <a:tcPr/>
                </a:tc>
                <a:tc>
                  <a:txBody>
                    <a:bodyPr/>
                    <a:lstStyle/>
                    <a:p>
                      <a:pPr algn="ctr"/>
                      <a:r>
                        <a:rPr lang="en-US" sz="1400" dirty="0" smtClean="0"/>
                        <a:t>Need Improvement</a:t>
                      </a:r>
                      <a:endParaRPr lang="en-US" sz="1400" dirty="0"/>
                    </a:p>
                  </a:txBody>
                  <a:tcPr/>
                </a:tc>
              </a:tr>
              <a:tr h="370840">
                <a:tc>
                  <a:txBody>
                    <a:bodyPr/>
                    <a:lstStyle/>
                    <a:p>
                      <a:pPr algn="ctr"/>
                      <a:r>
                        <a:rPr lang="en-US" sz="1400" dirty="0" smtClean="0"/>
                        <a:t>Membership</a:t>
                      </a:r>
                      <a:endParaRPr lang="en-US" sz="1400" dirty="0"/>
                    </a:p>
                  </a:txBody>
                  <a:tcPr/>
                </a:tc>
                <a:tc>
                  <a:txBody>
                    <a:bodyPr/>
                    <a:lstStyle/>
                    <a:p>
                      <a:pPr algn="ctr"/>
                      <a:r>
                        <a:rPr lang="en-US" sz="1400" dirty="0" smtClean="0"/>
                        <a:t>Need Improvement</a:t>
                      </a:r>
                      <a:endParaRPr lang="en-US" sz="1400" dirty="0"/>
                    </a:p>
                  </a:txBody>
                  <a:tcPr/>
                </a:tc>
              </a:tr>
            </a:tbl>
          </a:graphicData>
        </a:graphic>
      </p:graphicFrame>
    </p:spTree>
    <p:extLst>
      <p:ext uri="{BB962C8B-B14F-4D97-AF65-F5344CB8AC3E}">
        <p14:creationId xmlns:p14="http://schemas.microsoft.com/office/powerpoint/2010/main" val="4189231434"/>
      </p:ext>
    </p:extLst>
  </p:cSld>
  <p:clrMapOvr>
    <a:masterClrMapping/>
  </p:clrMapOvr>
</p:sld>
</file>

<file path=ppt/theme/theme1.xml><?xml version="1.0" encoding="utf-8"?>
<a:theme xmlns:a="http://schemas.openxmlformats.org/drawingml/2006/main" name="IEEE-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IEEE-Template.thmx</Template>
  <TotalTime>6506</TotalTime>
  <Words>355</Words>
  <Application>Microsoft Office PowerPoint</Application>
  <PresentationFormat>On-screen Show (4:3)</PresentationFormat>
  <Paragraphs>115</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ＭＳ Ｐゴシック</vt:lpstr>
      <vt:lpstr>Arial</vt:lpstr>
      <vt:lpstr>Calibri</vt:lpstr>
      <vt:lpstr>Lucida Grande</vt:lpstr>
      <vt:lpstr>Verdana</vt:lpstr>
      <vt:lpstr>Wingdings</vt:lpstr>
      <vt:lpstr>IEEE-Template</vt:lpstr>
      <vt:lpstr>IEEE Central Texas Section 2019 Fall Leadership Planning Meeting August 24, 2018 San Marcos, TX</vt:lpstr>
      <vt:lpstr>Vision, Leadership Team</vt:lpstr>
      <vt:lpstr>2019 Key Accomplishments</vt:lpstr>
      <vt:lpstr>2019 Chapter Vitality &amp; Help Needed</vt:lpstr>
    </vt:vector>
  </TitlesOfParts>
  <Company>IEEE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IEEE Template for Your Presentation</dc:title>
  <dc:creator>Engel, Lisa Lisa.</dc:creator>
  <cp:keywords>CTPClassification=CTP_NT</cp:keywords>
  <cp:lastModifiedBy>Clif Denny</cp:lastModifiedBy>
  <cp:revision>151</cp:revision>
  <cp:lastPrinted>2018-08-07T14:39:51Z</cp:lastPrinted>
  <dcterms:created xsi:type="dcterms:W3CDTF">2012-12-04T23:01:03Z</dcterms:created>
  <dcterms:modified xsi:type="dcterms:W3CDTF">2019-08-15T21:45:52Z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82a20715-5086-4f16-a57d-fae570732de7</vt:lpwstr>
  </property>
  <property fmtid="{D5CDD505-2E9C-101B-9397-08002B2CF9AE}" pid="3" name="CTP_TimeStamp">
    <vt:lpwstr>2019-08-13 04:59:46Z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